
<file path=[Content_Types].xml><?xml version="1.0" encoding="utf-8"?>
<Types xmlns="http://schemas.openxmlformats.org/package/2006/content-types">
  <Default Extension="jpg" ContentType="image/j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0.xml" ContentType="application/vnd.openxmlformats-officedocument.presentationml.slide+xml"/>
  <Override PartName="/ppt/slides/slide43.xml" ContentType="application/vnd.openxmlformats-officedocument.presentationml.slide+xml"/>
  <Override PartName="/ppt/slides/slide39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8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7.xml" ContentType="application/vnd.openxmlformats-officedocument.presentationml.slide+xml"/>
  <Override PartName="/ppt/slides/slide25.xml" ContentType="application/vnd.openxmlformats-officedocument.presentationml.slide+xml"/>
  <Override PartName="/ppt/slides/slide21.xml" ContentType="application/vnd.openxmlformats-officedocument.presentationml.slide+xml"/>
  <Override PartName="/ppt/slides/slide17.xml" ContentType="application/vnd.openxmlformats-officedocument.presentationml.slide+xml"/>
  <Override PartName="/ppt/slides/slide41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9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37.xml" ContentType="application/vnd.openxmlformats-officedocument.presentationml.slide+xml"/>
  <Override PartName="/ppt/slides/slide2.xml" ContentType="application/vnd.openxmlformats-officedocument.presentationml.slide+xml"/>
  <Override PartName="/ppt/slides/slide2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15.xml" ContentType="application/vnd.openxmlformats-officedocument.presentationml.slide+xml"/>
  <Override PartName="/ppt/slides/slide18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10.xml" ContentType="application/vnd.openxmlformats-officedocument.presentationml.slide+xml"/>
  <Override PartName="/ppt/slides/slide26.xml" ContentType="application/vnd.openxmlformats-officedocument.presentationml.slide+xml"/>
  <Override PartName="/ppt/slideLayouts/slideLayout1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24.xml" ContentType="application/vnd.openxmlformats-officedocument.presentationml.slide+xml"/>
  <Override PartName="/ppt/slideLayouts/slideLayout2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6.xml" ContentType="application/vnd.openxmlformats-officedocument.presentationml.slide+xml"/>
  <Override PartName="/ppt/slides/slide44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Masters/slideMaster2.xml" ContentType="application/vnd.openxmlformats-officedocument.presentationml.slideMaster+xml"/>
  <Override PartName="/ppt/slideLayouts/slideLayout22.xml" ContentType="application/vnd.openxmlformats-officedocument.presentationml.slideLayout+xml"/>
  <Override PartName="/ppt/slides/slide23.xml" ContentType="application/vnd.openxmlformats-officedocument.presentationml.slide+xml"/>
  <Override PartName="/ppt/theme/theme1.xml" ContentType="application/vnd.openxmlformats-officedocument.theme+xml"/>
  <Override PartName="/ppt/slides/slide42.xml" ContentType="application/vnd.openxmlformats-officedocument.presentationml.slid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slides/slide20.xml" ContentType="application/vnd.openxmlformats-officedocument.presentationml.slide+xml"/>
  <Override PartName="/ppt/slides/slide29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23.xml" ContentType="application/vnd.openxmlformats-officedocument.presentationml.slideLayout+xml"/>
  <Override PartName="/ppt/slides/slide28.xml" ContentType="application/vnd.openxmlformats-officedocument.presentationml.slide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5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  <p:sldMasterId id="2147483661" r:id="rId2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</p:sldIdLst>
  <p:sldSz cx="12192000" cy="6858000"/>
  <p:notesSz cx="6858000" cy="12192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theme" Target="theme/theme1.xml"/><Relationship Id="rId4" Type="http://schemas.openxmlformats.org/officeDocument/2006/relationships/theme" Target="theme/theme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50" Type="http://schemas.openxmlformats.org/officeDocument/2006/relationships/slide" Target="slides/slide46.xml"/><Relationship Id="rId51" Type="http://schemas.openxmlformats.org/officeDocument/2006/relationships/presProps" Target="presProps.xml" /><Relationship Id="rId52" Type="http://schemas.openxmlformats.org/officeDocument/2006/relationships/tableStyles" Target="tableStyles.xml" /><Relationship Id="rId53" Type="http://schemas.openxmlformats.org/officeDocument/2006/relationships/viewProps" Target="viewProps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verTx" userDrawn="1">
  <p:cSld name="Title,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fourObj" userDrawn="1">
  <p:cSld name="Title, 4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Title, 6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9" name="PlaceHolder 6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10" name="PlaceHolder 7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,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itle,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nly" userDrawn="1">
  <p:cSld name="Centere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AndObj" userDrawn="1">
  <p:cSld name="Title, 2 Content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AndTwoObj" userDrawn="1">
  <p:cSld name="Title Content and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OverTx" userDrawn="1">
  <p:cSld name="Title, 2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verTx" userDrawn="1">
  <p:cSld name="Title,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fourObj" userDrawn="1">
  <p:cSld name="Title, 4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Title, 6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9" name="PlaceHolder 6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10" name="PlaceHolder 7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,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itle,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nly" userDrawn="1">
  <p:cSld name="Centere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AndObj" userDrawn="1">
  <p:cSld name="Title, 2 Content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AndTwoObj" userDrawn="1">
  <p:cSld name="Title Content and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OverTx" userDrawn="1">
  <p:cSld name="Title, 2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_rels/slideMaster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080" y="365040"/>
            <a:ext cx="10514880" cy="1324800"/>
          </a:xfrm>
          <a:prstGeom prst="rect">
            <a:avLst/>
          </a:prstGeom>
        </p:spPr>
        <p:txBody>
          <a:bodyPr lIns="0" tIns="0" rIns="0" bIns="0" anchor="ctr"/>
          <a:p>
            <a:pPr>
              <a:defRPr/>
            </a:pPr>
            <a:r>
              <a:rPr lang="en-US" sz="1800" b="0" strike="noStrike" spc="-1">
                <a:latin typeface="Arial"/>
              </a:rPr>
              <a:t>Click to edit the title text </a:t>
            </a:r>
            <a:r>
              <a:rPr lang="en-US" sz="1800" b="0" strike="noStrike" spc="-1">
                <a:latin typeface="Arial"/>
              </a:rPr>
              <a:t>format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3200" b="0" strike="noStrike" spc="-1">
                <a:latin typeface="Arial"/>
              </a:rPr>
              <a:t>Click to edit the outline text format</a:t>
            </a:r>
            <a:endParaRPr lang="en-US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800" b="0" strike="noStrike" spc="-1">
                <a:latin typeface="Arial"/>
              </a:rPr>
              <a:t>Second Outline Level</a:t>
            </a:r>
            <a:endParaRPr lang="en-US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0" strike="noStrike" spc="-1">
                <a:latin typeface="Arial"/>
              </a:rPr>
              <a:t>Third Outline Level</a:t>
            </a:r>
            <a:endParaRPr lang="en-US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strike="noStrike" spc="-1">
                <a:latin typeface="Arial"/>
              </a:rPr>
              <a:t>Fourth Outline Level</a:t>
            </a:r>
            <a:endParaRPr lang="en-US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latin typeface="Arial"/>
              </a:rPr>
              <a:t>Fifth Outline Level</a:t>
            </a:r>
            <a:endParaRPr lang="en-US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latin typeface="Arial"/>
              </a:rPr>
              <a:t>Sixth Outline Level</a:t>
            </a:r>
            <a:endParaRPr lang="en-US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latin typeface="Arial"/>
              </a:rPr>
              <a:t>Seventh Outline Level</a:t>
            </a:r>
            <a:endParaRPr lang="en-US" sz="2000" b="0" strike="noStrike" spc="-1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p>
            <a:pPr algn="ctr">
              <a:defRPr/>
            </a:pPr>
            <a:r>
              <a:rPr lang="en-US" sz="4400" b="0" strike="noStrike" spc="-1">
                <a:latin typeface="Arial"/>
              </a:rPr>
              <a:t>Clic</a:t>
            </a:r>
            <a:r>
              <a:rPr lang="en-US" sz="4400" b="0" strike="noStrike" spc="-1">
                <a:latin typeface="Arial"/>
              </a:rPr>
              <a:t>k to </a:t>
            </a:r>
            <a:r>
              <a:rPr lang="en-US" sz="4400" b="0" strike="noStrike" spc="-1">
                <a:latin typeface="Arial"/>
              </a:rPr>
              <a:t>edit </a:t>
            </a:r>
            <a:r>
              <a:rPr lang="en-US" sz="4400" b="0" strike="noStrike" spc="-1">
                <a:latin typeface="Arial"/>
              </a:rPr>
              <a:t>the </a:t>
            </a:r>
            <a:r>
              <a:rPr lang="en-US" sz="4400" b="0" strike="noStrike" spc="-1">
                <a:latin typeface="Arial"/>
              </a:rPr>
              <a:t>title </a:t>
            </a:r>
            <a:r>
              <a:rPr lang="en-US" sz="4400" b="0" strike="noStrike" spc="-1">
                <a:latin typeface="Arial"/>
              </a:rPr>
              <a:t>text </a:t>
            </a:r>
            <a:r>
              <a:rPr lang="en-US" sz="4400" b="0" strike="noStrike" spc="-1">
                <a:latin typeface="Arial"/>
              </a:rPr>
              <a:t>for</a:t>
            </a:r>
            <a:r>
              <a:rPr lang="en-US" sz="4400" b="0" strike="noStrike" spc="-1">
                <a:latin typeface="Arial"/>
              </a:rPr>
              <a:t>mat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3200" b="0" strike="noStrike" spc="-1">
                <a:latin typeface="Arial"/>
              </a:rPr>
              <a:t>Click to edit the outline text format</a:t>
            </a:r>
            <a:endParaRPr lang="en-US" sz="3200" b="0" strike="noStrike" spc="-1"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800" b="0" strike="noStrike" spc="-1">
                <a:latin typeface="Arial"/>
              </a:rPr>
              <a:t>Second Outline Level</a:t>
            </a:r>
            <a:endParaRPr lang="en-US" sz="2800" b="0" strike="noStrike" spc="-1"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0" strike="noStrike" spc="-1">
                <a:latin typeface="Arial"/>
              </a:rPr>
              <a:t>Third Outline Level</a:t>
            </a:r>
            <a:endParaRPr lang="en-US" sz="2400" b="0" strike="noStrike" spc="-1"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strike="noStrike" spc="-1">
                <a:latin typeface="Arial"/>
              </a:rPr>
              <a:t>Fourth Outline Level</a:t>
            </a:r>
            <a:endParaRPr lang="en-US" sz="2000" b="0" strike="noStrike" spc="-1"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latin typeface="Arial"/>
              </a:rPr>
              <a:t>Fifth Outline Level</a:t>
            </a:r>
            <a:endParaRPr lang="en-US" sz="2000" b="0" strike="noStrike" spc="-1"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latin typeface="Arial"/>
              </a:rPr>
              <a:t>Sixth Outline Level</a:t>
            </a:r>
            <a:endParaRPr lang="en-US" sz="2000" b="0" strike="noStrike" spc="-1"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latin typeface="Arial"/>
              </a:rPr>
              <a:t>Seventh Outline Level</a:t>
            </a:r>
            <a:endParaRPr lang="en-US" sz="2000" b="0" strike="noStrike" spc="-1"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3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4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5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6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7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8.png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9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0.png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1.png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2.png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3.png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4.png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5.png"/></Relationships>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6.png"/></Relationships>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7.png"/></Relationships>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8.png"/></Relationships>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9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0.png"/></Relationships>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1.png"/></Relationships>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2.png"/></Relationships>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3.png"/></Relationships>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4.png"/></Relationships>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5.png"/></Relationships>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6.png"/><Relationship Id="rId3" Type="http://schemas.openxmlformats.org/officeDocument/2006/relationships/image" Target="../media/image47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1523880" y="1122480"/>
            <a:ext cx="9143280" cy="238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2800" b="0" strike="noStrike" spc="-1">
                <a:solidFill>
                  <a:srgbClr val="BFBFBF"/>
                </a:solidFill>
                <a:latin typeface="Arial"/>
                <a:ea typeface="Arial"/>
              </a:rPr>
              <a:t>Algoritma dan Pemrograman</a:t>
            </a:r>
            <a:br>
              <a:rPr/>
            </a:br>
            <a:r>
              <a:rPr lang="en-US" sz="6000" b="1" strike="noStrike" spc="-1">
                <a:solidFill>
                  <a:srgbClr val="FFFFFF"/>
                </a:solidFill>
                <a:latin typeface="Arial"/>
                <a:ea typeface="Arial"/>
              </a:rPr>
              <a:t>Pengenalan Bahasa C++</a:t>
            </a:r>
            <a:endParaRPr lang="en-US" sz="60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b"/>
          <a:p>
            <a:pPr algn="r"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FFFF00"/>
                </a:solidFill>
                <a:latin typeface="Arial"/>
                <a:ea typeface="Arial"/>
              </a:rPr>
              <a:t>Aditya Pradana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Contoh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/*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Nama program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: hello.cpp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Nama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: Aditya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NPM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: 1234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Tanggal buat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: 21 Agustus 2019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Deskripsi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: Pencetakan Hello Unpad 2 kali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--------------------------------------------------------- */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#include &lt;iostream&gt;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main(){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std::cout&lt;&lt;"Hello, Unpad." &lt;&lt;std::endl;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std::cout&lt;&lt;"Hello, " &lt;&lt; "Unpad" &lt;&lt;std::endl; 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lang="en-US" sz="2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Preprocessor Directive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7160" lvl="1" indent="-2264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i="1" strike="noStrike" spc="-1">
                <a:solidFill>
                  <a:srgbClr val="000000"/>
                </a:solidFill>
                <a:latin typeface="Arial"/>
                <a:ea typeface="Arial"/>
              </a:rPr>
              <a:t>using namespace std;</a:t>
            </a:r>
            <a:endParaRPr lang="en-US" sz="2600" b="0" strike="noStrike" spc="-1">
              <a:latin typeface="Arial"/>
            </a:endParaRPr>
          </a:p>
          <a:p>
            <a:pPr marL="930240" indent="-528120">
              <a:lnSpc>
                <a:spcPct val="90000"/>
              </a:lnSpc>
              <a:spcBef>
                <a:spcPts val="499"/>
              </a:spcBef>
              <a:defRPr/>
            </a:pPr>
            <a:r>
              <a:rPr lang="en-US" sz="2600" b="0" i="1" strike="noStrike" spc="-1">
                <a:solidFill>
                  <a:srgbClr val="000000"/>
                </a:solidFill>
                <a:latin typeface="Arial"/>
                <a:ea typeface="Arial"/>
              </a:rPr>
              <a:t>-&gt; 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untuk mengaktifkan penulisan standar yang ada pada header file</a:t>
            </a:r>
            <a:endParaRPr lang="en-US" sz="2600" b="0" strike="noStrike" spc="-1">
              <a:latin typeface="Arial"/>
            </a:endParaRPr>
          </a:p>
          <a:p>
            <a:pPr marL="930240" indent="-528120">
              <a:lnSpc>
                <a:spcPct val="90000"/>
              </a:lnSpc>
              <a:spcBef>
                <a:spcPts val="1001"/>
              </a:spcBef>
              <a:defRPr/>
            </a:pP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Contoh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/*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Nama program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: hello.cpp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Nama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: Aditya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NPM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: 1234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Tanggal buat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: 21 Agustus 2019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Deskripsi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: Pencetakan Hello Unpad 2 kali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--------------------------------------------------------- */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#include &lt;iostream&gt;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using namespace std;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main(){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cout&lt;&lt;"Hello, Unpad." &lt;&lt;endl;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    </a:t>
            </a: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cout&lt;&lt;"Hello, " &lt;&lt; "Unpad" &lt;&lt;endl;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  <a:ea typeface="Arial"/>
              </a:rPr>
              <a:t>}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Identifier (Pengenal)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8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C++ Identifier adalah suatu tanda yang mewakili nama-nama variabel, fungsi, method, class, dsb. </a:t>
            </a:r>
            <a:endParaRPr lang="en-US" sz="2600" b="0" strike="noStrike" spc="-1">
              <a:latin typeface="Arial"/>
            </a:endParaRPr>
          </a:p>
          <a:p>
            <a:pPr marL="228600" indent="-227880">
              <a:lnSpc>
                <a:spcPct val="8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Contoh dari Identifier adalah : nilai, factorial, Hello dll.</a:t>
            </a:r>
            <a:endParaRPr lang="en-US" sz="2600" b="0" strike="noStrike" spc="-1">
              <a:latin typeface="Arial"/>
            </a:endParaRPr>
          </a:p>
          <a:p>
            <a:pPr marL="228600" indent="-227880">
              <a:lnSpc>
                <a:spcPct val="8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Pendeklarasian C++ adalah </a:t>
            </a:r>
            <a:r>
              <a:rPr lang="en-US" sz="2600" b="1" strike="noStrike" spc="-1">
                <a:solidFill>
                  <a:srgbClr val="000000"/>
                </a:solidFill>
                <a:latin typeface="Arial"/>
                <a:ea typeface="Arial"/>
              </a:rPr>
              <a:t>case-sensitive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. </a:t>
            </a:r>
            <a:endParaRPr lang="en-US" sz="2600" b="0" strike="noStrike" spc="-1">
              <a:latin typeface="Arial"/>
            </a:endParaRPr>
          </a:p>
          <a:p>
            <a:pPr marL="228600" indent="-227880">
              <a:lnSpc>
                <a:spcPct val="8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Hal ini berarti bahwa Identifier : </a:t>
            </a:r>
            <a:r>
              <a:rPr lang="en-US" sz="2600" b="1" strike="noStrike" spc="-1">
                <a:solidFill>
                  <a:srgbClr val="000000"/>
                </a:solidFill>
                <a:latin typeface="Arial"/>
                <a:ea typeface="Arial"/>
              </a:rPr>
              <a:t>H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ello tidak sama dengan </a:t>
            </a:r>
            <a:r>
              <a:rPr lang="en-US" sz="2600" b="1" strike="noStrike" spc="-1">
                <a:solidFill>
                  <a:srgbClr val="000000"/>
                </a:solidFill>
                <a:latin typeface="Arial"/>
                <a:ea typeface="Arial"/>
              </a:rPr>
              <a:t>h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ello. </a:t>
            </a:r>
            <a:endParaRPr lang="en-US" sz="2600" b="0" strike="noStrike" spc="-1">
              <a:latin typeface="Arial"/>
            </a:endParaRPr>
          </a:p>
          <a:p>
            <a:pPr marL="228600" indent="-227880">
              <a:lnSpc>
                <a:spcPct val="8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Identifier harus dimulai dengan salah satu huruf atau underscore “_”, dan tidak diawali dengan angka.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Keyword (Kata Kunci)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Kata yang bermakna khusus yang tidak bisa digunakan sebagai pengenal. </a:t>
            </a:r>
            <a:endParaRPr lang="en-US" sz="26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Ada 48 buah keyword dalam Bahasa C++ yaitu: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600" b="0" strike="noStrike" spc="-1">
              <a:latin typeface="Arial"/>
            </a:endParaRPr>
          </a:p>
        </p:txBody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1193759" y="3138120"/>
          <a:ext cx="9448200" cy="365688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1574640"/>
                <a:gridCol w="1574640"/>
                <a:gridCol w="1574640"/>
                <a:gridCol w="1574640"/>
                <a:gridCol w="1574640"/>
                <a:gridCol w="1575360"/>
              </a:tblGrid>
              <a:tr h="365724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asm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auto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break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case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catch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char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class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const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continue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default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delete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do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double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else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enum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extern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float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for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friend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goto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if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inline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int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long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new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operator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private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protected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public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register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return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short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signed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sizeof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static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struct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switch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template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this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throw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try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typedef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union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unsigned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virtual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void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volatile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while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Type Data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Data adalah fakta atau kenyataan yang tercatat mengenai suatu objek yang direpresentasikan dalam bentuk tulisan, suara, gambar, sinyal atau simbol. </a:t>
            </a:r>
            <a:endParaRPr lang="en-US" sz="26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Pengertian data ini menyiratkan suatu nilai yang bisa dinyatakan dalam bentuk konstanta atau variabel sehingga dikatakan tipe data adalah macam/isi data di dalam suatu variabel dalam bahasa program  </a:t>
            </a: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Type Primitive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999360" y="2113920"/>
          <a:ext cx="10192320" cy="375156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2550600"/>
                <a:gridCol w="711720"/>
                <a:gridCol w="6930360"/>
              </a:tblGrid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Tipe data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Byte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Batasan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char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bulat / ASCII antara -128 s.d. 127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unsigned char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bulat antara 0 s.d. 255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short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bulat antara -32.768 s.d. 32.767  (-2</a:t>
                      </a:r>
                      <a:r>
                        <a:rPr lang="en-US" sz="1400" b="0" strike="noStrike" spc="-1" baseline="30000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15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 s.d 2</a:t>
                      </a:r>
                      <a:r>
                        <a:rPr lang="en-US" sz="1400" b="0" strike="noStrike" spc="-1" baseline="30000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15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-1)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unsigned short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bulat antara 0 s.d. 65.535  (0 s.d 2</a:t>
                      </a:r>
                      <a:r>
                        <a:rPr lang="en-US" sz="1400" b="0" strike="noStrike" spc="-1" baseline="30000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16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-1)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int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bulat antara -2.147.483.648  s.d. 2.147.483.647  (-2</a:t>
                      </a:r>
                      <a:r>
                        <a:rPr lang="en-US" sz="1400" b="0" strike="noStrike" spc="-1" baseline="30000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31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 s.d 2</a:t>
                      </a:r>
                      <a:r>
                        <a:rPr lang="en-US" sz="1400" b="0" strike="noStrike" spc="-1" baseline="30000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31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-1)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unsigned int / unsigned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bulat antara  0 s.d 2</a:t>
                      </a:r>
                      <a:r>
                        <a:rPr lang="en-US" sz="1400" b="0" strike="noStrike" spc="-1" baseline="30000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32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-1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long int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bulat antara  -2</a:t>
                      </a:r>
                      <a:r>
                        <a:rPr lang="en-US" sz="1400" b="0" strike="noStrike" spc="-1" baseline="30000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31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 s.d 2</a:t>
                      </a:r>
                      <a:r>
                        <a:rPr lang="en-US" sz="1400" b="0" strike="noStrike" spc="-1" baseline="30000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31 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-1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unsigned long int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bulat antara  0 s.d 2</a:t>
                      </a:r>
                      <a:r>
                        <a:rPr lang="en-US" sz="1400" b="0" strike="noStrike" spc="-1" baseline="30000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32</a:t>
                      </a: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-1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391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float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real antara - 3.4 E+38 s.d. 3.4E+38 (7 digit presisi)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  <a:tr h="69084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double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bool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8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1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Bilangan real antara  -1.7E+308 s.d. 1.7E+308 (15 digit presisi)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true  / false      Tidak semua compiler yang support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 marL="68400" marR="68400"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Variable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Variabel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adalah item yang digunakan data untuk menyimpan pernyataan objek. Variabel memiliki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tipe data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dan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nama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. 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Tipe data menandakan tipe nilai yang dapat dibentuk oleh variabel itu sendiri. 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Nama variabel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harus mengikuti aturan untuk identifier.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Deklarasi :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tipe  namaVar1, namaVar2  [=nilaiAwal]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Variable </a:t>
            </a:r>
            <a:r>
              <a:rPr lang="en-US" sz="2400" b="0" strike="noStrike" spc="-1">
                <a:solidFill>
                  <a:srgbClr val="FFFFFF"/>
                </a:solidFill>
                <a:latin typeface="Arial"/>
                <a:ea typeface="Arial"/>
              </a:rPr>
              <a:t>(Contoh)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1. Variable karakter : char  var1=10, var2, var3;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2. Variable string : char kata[10] ; 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/* panjang karakter maksimum = 10 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3. Variable integer, float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int  bulat=5;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/* berisi bilangan bulat*/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float  bil_real=0.5;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Variable </a:t>
            </a:r>
            <a:r>
              <a:rPr lang="en-US" sz="2400" b="0" strike="noStrike" spc="-1">
                <a:solidFill>
                  <a:srgbClr val="FFFFFF"/>
                </a:solidFill>
                <a:latin typeface="Arial"/>
                <a:ea typeface="Arial"/>
              </a:rPr>
              <a:t>(Contoh)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Perhatikan :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      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int x=y=5 ;  //  ERROR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seharusnya :  int x=5, y=5;      tetapi :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     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int x,y;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x=y=5;    // </a:t>
            </a:r>
            <a:r>
              <a:rPr lang="en-US" sz="2600" b="1" strike="noStrike" spc="-1">
                <a:solidFill>
                  <a:srgbClr val="000000"/>
                </a:solidFill>
                <a:latin typeface="Arial"/>
                <a:ea typeface="Arial"/>
              </a:rPr>
              <a:t>DIBOLEHKAN disebut CHAINED ASSIGNMENT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Tujuan Umum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Mahasiswa akan dapat menjelaskan mengenai struktur bahasa C++  yang digunakan dan tata bahasanya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Mahasiswa memahami hal-hal yang mendasari Bahasa C++ seperti operator dan sintaks dasarnya.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Mahasiswa mengerti bagaimana membuat program sederhana dengan bahasa C++ 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Mahasiswa memahami alur runtunan dan bisa menggunakan dasar pemrograman untuk operasi input dan output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Petunjuk Membuat Variable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16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800" b="0" i="1" strike="noStrike" spc="-1">
                <a:solidFill>
                  <a:srgbClr val="000000"/>
                </a:solidFill>
                <a:latin typeface="Calibri"/>
                <a:ea typeface="Arial"/>
              </a:rPr>
              <a:t>Sangat baik untuk menginisialisasi variabel yang dibuat </a:t>
            </a:r>
            <a:endParaRPr lang="en-US" sz="2800" b="0" strike="noStrike" spc="-1">
              <a:latin typeface="Arial"/>
            </a:endParaRPr>
          </a:p>
          <a:p>
            <a:pPr marL="216000" indent="-215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800" b="0" i="1" strike="noStrike" spc="-1">
                <a:solidFill>
                  <a:srgbClr val="000000"/>
                </a:solidFill>
                <a:latin typeface="Calibri"/>
                <a:ea typeface="Arial"/>
              </a:rPr>
              <a:t>Gunakan nama yang bersifat menggambarkan deskriptif untuk variabel yang dibuat, </a:t>
            </a:r>
            <a:endParaRPr lang="en-US" sz="2800" b="0" strike="noStrike" spc="-1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  <a:defRPr/>
            </a:pPr>
            <a:r>
              <a:rPr lang="en-US" sz="2800" b="0" i="1" strike="noStrike" spc="-1">
                <a:solidFill>
                  <a:srgbClr val="000000"/>
                </a:solidFill>
                <a:latin typeface="Calibri"/>
                <a:ea typeface="Arial"/>
              </a:rPr>
              <a:t>Misalkan jika  ingin mempunyai variabel yang terdiri atas nilai siswa, beri nama dengan nama </a:t>
            </a:r>
            <a:r>
              <a:rPr lang="en-US" sz="2800" b="1" i="1" strike="noStrike" spc="-1">
                <a:solidFill>
                  <a:srgbClr val="000000"/>
                </a:solidFill>
                <a:latin typeface="Calibri"/>
                <a:ea typeface="Arial"/>
              </a:rPr>
              <a:t>grade / nilai </a:t>
            </a:r>
            <a:r>
              <a:rPr lang="en-US" sz="2800" b="0" i="1" strike="noStrike" spc="-1">
                <a:solidFill>
                  <a:srgbClr val="000000"/>
                </a:solidFill>
                <a:latin typeface="Calibri"/>
                <a:ea typeface="Arial"/>
              </a:rPr>
              <a:t>dan jangan hanya beberapa huruf random </a:t>
            </a:r>
            <a:endParaRPr lang="en-US" sz="2800" b="0" strike="noStrike" spc="-1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 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Petunjuk Membuat Variable </a:t>
            </a:r>
            <a:r>
              <a:rPr lang="en-US" sz="2400" b="0" strike="noStrike" spc="-1">
                <a:solidFill>
                  <a:srgbClr val="FFFFFF"/>
                </a:solidFill>
                <a:latin typeface="Arial"/>
                <a:ea typeface="Arial"/>
              </a:rPr>
              <a:t>(Contoh)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i="1" strike="noStrike" spc="-1">
                <a:solidFill>
                  <a:srgbClr val="000000"/>
                </a:solidFill>
                <a:latin typeface="Calibri"/>
                <a:ea typeface="Arial"/>
              </a:rPr>
              <a:t>double nilai=0.0;      </a:t>
            </a:r>
            <a:r>
              <a:rPr lang="en-US" sz="2800" b="0" i="1" strike="noStrike" spc="-1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lang="en-US" sz="2800" b="0" i="1" strike="noStrike" spc="-1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lang="en-US" sz="2800" b="0" i="1" strike="noStrike" spc="-1">
                <a:solidFill>
                  <a:srgbClr val="000000"/>
                </a:solidFill>
                <a:latin typeface="Calibri"/>
                <a:ea typeface="Arial"/>
              </a:rPr>
              <a:t>// </a:t>
            </a:r>
            <a:r>
              <a:rPr lang="en-US" sz="2800" b="1" i="1" strike="noStrike" spc="-1">
                <a:solidFill>
                  <a:srgbClr val="000000"/>
                </a:solidFill>
                <a:latin typeface="Calibri"/>
                <a:ea typeface="Arial"/>
              </a:rPr>
              <a:t>jangan   </a:t>
            </a:r>
            <a:r>
              <a:rPr lang="en-US" sz="2800" b="0" i="1" strike="noStrike" spc="-1">
                <a:solidFill>
                  <a:srgbClr val="000000"/>
                </a:solidFill>
                <a:latin typeface="Calibri"/>
                <a:ea typeface="Arial"/>
              </a:rPr>
              <a:t>double a=0.0;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int num = 10;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contoh : deklarasi variable dan pencetakannya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main() {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  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int num;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 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  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num=10;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 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  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cout &lt;&lt; num &lt;&lt; endl;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}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Konstanta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Arial"/>
              </a:rPr>
              <a:t>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Arial"/>
              </a:rPr>
              <a:t>const type nama = nilai_konst;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Arial"/>
              </a:rPr>
              <a:t>Atau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Arial"/>
              </a:rPr>
              <a:t>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Arial"/>
              </a:rPr>
              <a:t>	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Arial"/>
              </a:rPr>
              <a:t>#define  nama   nilai_konst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 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Contoh :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Arial"/>
              </a:rPr>
              <a:t>const double phi=3.1415;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Konstanta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(Contoh)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838440" y="1825920"/>
          <a:ext cx="10536480" cy="459576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4111560"/>
                <a:gridCol w="6425280"/>
              </a:tblGrid>
              <a:tr h="45972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Jenis Konstanta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Contoh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59720">
                <a:tc>
                  <a:txBody>
                    <a:bodyPr/>
                    <a:p>
                      <a:pPr marL="102960"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Konstanta desimal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10;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918720">
                <a:tc>
                  <a:txBody>
                    <a:bodyPr/>
                    <a:p>
                      <a:pPr marL="102960"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Konstanta hexadesimal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0x1B;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0x10;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59720">
                <a:tc>
                  <a:txBody>
                    <a:bodyPr/>
                    <a:p>
                      <a:pPr marL="102960"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Konstanta Octal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015;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918720">
                <a:tc>
                  <a:txBody>
                    <a:bodyPr/>
                    <a:p>
                      <a:pPr marL="102960"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Konstanta Float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20e6;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6.5536E-6;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918720">
                <a:tc>
                  <a:txBody>
                    <a:bodyPr/>
                    <a:p>
                      <a:pPr marL="102960"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Konstanta Long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30000L;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30000l;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60800">
                <a:tc>
                  <a:txBody>
                    <a:bodyPr/>
                    <a:p>
                      <a:pPr marL="102960"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Konstanta karakter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‘c’;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Konstanta Karakter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838440" y="1825920"/>
          <a:ext cx="10536480" cy="484200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2502360"/>
                <a:gridCol w="4480560"/>
                <a:gridCol w="3553920"/>
              </a:tblGrid>
              <a:tr h="39312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Kode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Karakter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ASCII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444924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\a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\b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\f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\n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\r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\0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\\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\v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\”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\’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\o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\x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Bell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Back space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Form feed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Baris baru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Carriage Return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NULL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Backslash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Vertical Tab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Tanda kutip dua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Tanda kutip satu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Konstanta Octal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Konstanta Hexadesimal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07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08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12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10 dan 13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13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00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92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11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34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44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 -</a:t>
                      </a:r>
                      <a:endParaRPr lang="en-US" sz="1600" b="0" strike="noStrike" spc="-1">
                        <a:latin typeface="Arial"/>
                      </a:endParaRPr>
                    </a:p>
                    <a:p>
                      <a:pPr marL="285840" indent="-285120" algn="ctr">
                        <a:lnSpc>
                          <a:spcPct val="150000"/>
                        </a:lnSpc>
                        <a:buClr>
                          <a:srgbClr val="000000"/>
                        </a:buClr>
                        <a:buFont typeface="StarSymbol"/>
                        <a:buChar char="-"/>
                        <a:defRPr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2400" b="0" strike="noStrike" spc="-1">
                <a:solidFill>
                  <a:srgbClr val="FFFFFF"/>
                </a:solidFill>
                <a:latin typeface="Calibri Light"/>
                <a:ea typeface="Arial"/>
              </a:rPr>
              <a:t>(Penulisan angka decimal, octal dan heksadesimal)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main{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  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cout &lt;&lt; 17 &lt;&lt; endl;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// hasil??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  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cout &lt;&lt; 017 &lt;&lt; endl;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// hasil??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  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cout &lt;&lt; 0x17;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// hasil??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}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defRPr/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2400" b="0" strike="noStrike" spc="-1">
                <a:solidFill>
                  <a:srgbClr val="FFFFFF"/>
                </a:solidFill>
                <a:latin typeface="Calibri Light"/>
                <a:ea typeface="Arial"/>
              </a:rPr>
              <a:t>(Penulisan String)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Berkas: LiteralString.cpp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#include &lt;string&gt;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using namespace std;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main(){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  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 &lt;&lt; "abc \n def“&lt;&lt; endl;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??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  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 &lt;&lt; "abc \t def"&lt;&lt; endl;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??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  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 &lt;&lt; "\"Halo\"“&lt;&lt; endl;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??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  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 &lt;&lt; ”Panjang kata Unpad =”&lt;&lt; strlen(“Unpad”); 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??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}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Operasi Aritmatika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cout&lt;&lt;“13 % 5 = “&lt;&lt;(13%5)&lt;&lt;endl;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??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cout&lt;&lt;”13 / 5   = “&lt;&lt;(13/5 )&lt;&lt;endl;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??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cout&lt;&lt;”13.0/5  = ”&lt;&lt;(13.0/5);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//??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400" b="0" strike="noStrike" spc="-1">
              <a:latin typeface="Arial"/>
            </a:endParaRPr>
          </a:p>
        </p:txBody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1354680" y="3326760"/>
          <a:ext cx="7539840" cy="276516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1370520"/>
                <a:gridCol w="2330280"/>
                <a:gridCol w="3839400"/>
              </a:tblGrid>
              <a:tr h="461160"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Simbol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Fungsi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1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Contoh Penggunaan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2304360"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-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+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/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*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%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Pengurangan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Penjumlahan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Pembagian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Perkalian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Modulo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x = x - 10;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x = x + 10;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x = x / 10;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x = x * 10;</a:t>
                      </a:r>
                      <a:endParaRPr lang="en-US" sz="20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2000" b="0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x = 11 % 2;</a:t>
                      </a:r>
                      <a:endParaRPr lang="en-US" sz="20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Increment / Decrement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838440" y="2057759"/>
          <a:ext cx="10909800" cy="276516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2358720"/>
                <a:gridCol w="3501720"/>
                <a:gridCol w="5049720"/>
              </a:tblGrid>
              <a:tr h="5533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Simbol</a:t>
                      </a:r>
                      <a:endParaRPr lang="en-US" sz="24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Fungsi</a:t>
                      </a:r>
                      <a:endParaRPr lang="en-US" sz="24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Contoh Penggunaan</a:t>
                      </a:r>
                      <a:endParaRPr lang="en-US" sz="24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221220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++</a:t>
                      </a:r>
                      <a:endParaRPr lang="en-US" sz="2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  <a:endParaRPr lang="en-US" sz="2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--</a:t>
                      </a:r>
                      <a:endParaRPr lang="en-US" sz="24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Increment</a:t>
                      </a:r>
                      <a:endParaRPr lang="en-US" sz="2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  <a:endParaRPr lang="en-US" sz="2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Decrement</a:t>
                      </a:r>
                      <a:endParaRPr lang="en-US" sz="24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x++  artinya x=x+1</a:t>
                      </a:r>
                      <a:endParaRPr lang="en-US" sz="2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++x  artinya x=x+1</a:t>
                      </a:r>
                      <a:endParaRPr lang="en-US" sz="2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x--    artinya x=x-1</a:t>
                      </a:r>
                      <a:endParaRPr lang="en-US" sz="24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2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--x    artinya x=x-1</a:t>
                      </a:r>
                      <a:endParaRPr lang="en-US" sz="24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Contoh  : Increment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int m=66;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m++;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 &lt;&lt; m;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?? 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  </a:t>
            </a:r>
            <a:endParaRPr lang="en-US" sz="24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Contoh : Pre Increment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int m=66, n;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n= ++m;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 &lt;&lt; “m = “&lt;&lt;m&lt;&lt; “ n= “&lt;&lt;n ;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67, 67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defRPr/>
            </a:pPr>
            <a:endParaRPr lang="en-US" sz="2400" b="0" strike="noStrike" spc="-1">
              <a:latin typeface="Arial"/>
            </a:endParaRPr>
          </a:p>
        </p:txBody>
      </p:sp>
      <p:sp>
        <p:nvSpPr>
          <p:cNvPr id="6" name="CustomShape 3" hidden="0"/>
          <p:cNvSpPr/>
          <p:nvPr isPhoto="0" userDrawn="0"/>
        </p:nvSpPr>
        <p:spPr bwMode="auto">
          <a:xfrm>
            <a:off x="8286840" y="2083320"/>
            <a:ext cx="3422519" cy="9129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  <a:defRPr/>
            </a:pP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Perhatikan 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m=m+1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	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//m=67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n=m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	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	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//n=67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Pokok Bahasan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Pada bagian ini akan dibahas topik-topik tentang: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Bahasa C dan C++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Struktur program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Keyword 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Tipe data 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Operator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Alur pemrograman dengan pola: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                   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Input-Proses-Output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Contoh : Post Increment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int m=66, n;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n= m++;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 &lt;&lt; “m = “&lt;&lt;m&lt;&lt; “ n= “&lt;&lt;n ;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67, 66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4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Perhatikan :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n=m;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//n=66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m=m+1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//m=67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Operator Assignment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838440" y="1825920"/>
          <a:ext cx="10265400" cy="440892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2623320"/>
                <a:gridCol w="7642440"/>
              </a:tblGrid>
              <a:tr h="7351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Simbol</a:t>
                      </a:r>
                      <a:endParaRPr lang="en-US" sz="32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Keterangan</a:t>
                      </a:r>
                      <a:endParaRPr lang="en-US" sz="32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  <a:tr h="367416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-=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+=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/=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*=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%=</a:t>
                      </a:r>
                      <a:endParaRPr lang="en-US" sz="32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x - y  dapat ditulis  x -= y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x + y  dapat ditulis x += y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x / y  dapat ditulis  x /= y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x * y  dapat ditulis  x *= y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 = x % y dapat ditulis  x %= y</a:t>
                      </a:r>
                      <a:endParaRPr lang="en-US" sz="32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2400" b="0" strike="noStrike" spc="-1">
                <a:solidFill>
                  <a:srgbClr val="FFFFFF"/>
                </a:solidFill>
                <a:latin typeface="Calibri Light"/>
                <a:ea typeface="Arial"/>
              </a:rPr>
              <a:t>(Operator Assignment)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</a:rPr>
              <a:t>int nilai=50;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</a:rPr>
              <a:t>nilai += 20;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</a:rPr>
              <a:t>cout &lt;&lt; “nilai = “&lt;&lt;nilai;       // hasil  nilai=70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</a:rPr>
              <a:t>------------------------------------------------------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</a:rPr>
              <a:t>char  c=’A’;      </a:t>
            </a:r>
            <a:r>
              <a:rPr lang="en-US" sz="2400" b="1" strike="noStrike" spc="-1">
                <a:solidFill>
                  <a:srgbClr val="000000"/>
                </a:solidFill>
                <a:latin typeface="Courier New"/>
              </a:rPr>
              <a:t>//atau c=65 dan pakai ‘ bukan “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</a:rPr>
              <a:t>cout &lt;&lt; c++ &lt;&lt;”  “&lt;&lt;int(c)&lt;&lt;endl;  // hasil ‘A’ dan 65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</a:rPr>
              <a:t>cout &lt;&lt; c++ &lt;&lt;”  “&lt;&lt;int(c);        // hasil ‘B’ dan 66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1" strike="noStrike" spc="-1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2400" b="1" strike="noStrike" spc="-1">
                <a:solidFill>
                  <a:srgbClr val="000000"/>
                </a:solidFill>
                <a:latin typeface="Courier New"/>
              </a:rPr>
              <a:t>	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1" strike="noStrike" spc="-1">
                <a:solidFill>
                  <a:srgbClr val="000000"/>
                </a:solidFill>
                <a:latin typeface="Courier New"/>
              </a:rPr>
              <a:t>Perhatikan  setelah dicetak lalu increment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  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Operator Logika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838440" y="1924920"/>
          <a:ext cx="10888200" cy="152352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2782440"/>
                <a:gridCol w="8106120"/>
              </a:tblGrid>
              <a:tr h="70236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Simbol</a:t>
                      </a:r>
                      <a:endParaRPr lang="en-US" sz="32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Keterangan</a:t>
                      </a:r>
                      <a:endParaRPr lang="en-US" sz="32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192348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&amp;&amp;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||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!</a:t>
                      </a:r>
                      <a:endParaRPr lang="en-US" sz="32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AND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OR</a:t>
                      </a:r>
                      <a:endParaRPr lang="en-US" sz="32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3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Not</a:t>
                      </a:r>
                      <a:endParaRPr lang="en-US" sz="32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(Operator Logika)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3200" b="0" strike="noStrike" spc="-1">
                <a:solidFill>
                  <a:srgbClr val="000000"/>
                </a:solidFill>
                <a:latin typeface="Courier New"/>
              </a:rPr>
              <a:t>int nilai = 70;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3200" b="0" strike="noStrike" spc="-1">
                <a:solidFill>
                  <a:srgbClr val="000000"/>
                </a:solidFill>
                <a:latin typeface="Courier New"/>
              </a:rPr>
              <a:t>if (nilai&gt;=60 &amp;&amp; nilai &lt;=100){</a:t>
            </a:r>
            <a:endParaRPr lang="en-US" sz="3200" b="0" strike="noStrike" spc="-1">
              <a:latin typeface="Arial"/>
            </a:endParaRPr>
          </a:p>
          <a:p>
            <a:pPr lvl="1">
              <a:lnSpc>
                <a:spcPct val="100000"/>
              </a:lnSpc>
              <a:spcBef>
                <a:spcPts val="1134"/>
              </a:spcBef>
              <a:defRPr/>
            </a:pPr>
            <a:r>
              <a:rPr lang="en-US" sz="3200" b="0" strike="noStrike" spc="-1">
                <a:solidFill>
                  <a:srgbClr val="000000"/>
                </a:solidFill>
                <a:latin typeface="Courier New"/>
              </a:rPr>
              <a:t>	cout&lt;&lt;“Lulus“;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3200" b="0" strike="noStrike" spc="-1">
                <a:solidFill>
                  <a:srgbClr val="000000"/>
                </a:solidFill>
                <a:latin typeface="Courier New"/>
              </a:rPr>
              <a:t>}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Operator Bitwise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1228680" y="1893240"/>
          <a:ext cx="4661640" cy="290232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1191240"/>
                <a:gridCol w="3470760"/>
              </a:tblGrid>
              <a:tr h="41472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Simbol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Keterangan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2487960"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&amp;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|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^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~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&gt;&gt; 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&lt;&lt; 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AND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OR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XOR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Complement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Shift Right (geser kanan)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Shift Left (geser kiri)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Table 4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5283360" y="4093920"/>
          <a:ext cx="6441480" cy="192600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1288080"/>
                <a:gridCol w="1288080"/>
                <a:gridCol w="1288080"/>
                <a:gridCol w="1288080"/>
                <a:gridCol w="1289520"/>
              </a:tblGrid>
              <a:tr h="38484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3816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Y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3816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AND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3816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OR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3816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XOR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38160" algn="ctr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484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484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484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8700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91440" marR="91440">
                    <a:lnL w="12240" algn="ctr">
                      <a:solidFill>
                        <a:srgbClr val="FFFFFF"/>
                      </a:solidFill>
                    </a:lnL>
                    <a:lnR w="12240" algn="ctr">
                      <a:solidFill>
                        <a:srgbClr val="FFFFFF"/>
                      </a:solidFill>
                    </a:lnR>
                    <a:lnT w="12240" algn="ctr">
                      <a:solidFill>
                        <a:srgbClr val="FFFFFF"/>
                      </a:solidFill>
                    </a:lnT>
                    <a:lnB w="12240" algn="ctr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(Operator Bitwise)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int a = 13;                          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// biner :  1101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int b = 6;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// biner :  0110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cout&lt;&lt;“a &amp; b =” &lt;&lt; (a&amp;b);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// biner :  0100  =  4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defRPr/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Operator Shift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Bentuk umum dari operator shift :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variabel &gt;&gt; nomor posisi bit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variabel &lt;&lt; nomor posisi bit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 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Contoh : 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int a = 13;                          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biner :  1101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cout&lt;&lt;“a &lt;&lt; 1 =“&lt;&lt;(a&lt;&lt;1);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// biner :  11010  =  26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Type Casting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(Pengarah type)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900" b="1" strike="noStrike" spc="-1">
                <a:solidFill>
                  <a:srgbClr val="000000"/>
                </a:solidFill>
                <a:latin typeface="Calibri"/>
              </a:rPr>
              <a:t>Deklarasi</a:t>
            </a:r>
            <a:endParaRPr lang="en-US" sz="19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900" b="1" strike="noStrike" spc="-1">
                <a:solidFill>
                  <a:srgbClr val="000000"/>
                </a:solidFill>
                <a:latin typeface="Calibri"/>
              </a:rPr>
              <a:t>typeData ( var);</a:t>
            </a:r>
            <a:endParaRPr lang="en-US" sz="19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900" b="0" strike="noStrike" spc="-1">
                <a:solidFill>
                  <a:srgbClr val="000000"/>
                </a:solidFill>
                <a:latin typeface="Calibri"/>
              </a:rPr>
              <a:t>Perubahan tipe ke yang lebih besar ukurannya, jika ke yang lebih kecil akan terjadi pemotongan nilai.</a:t>
            </a:r>
            <a:endParaRPr lang="en-US" sz="19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endParaRPr lang="en-US" sz="19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900" b="0" strike="noStrike" spc="-1">
                <a:solidFill>
                  <a:srgbClr val="000000"/>
                </a:solidFill>
                <a:latin typeface="Calibri"/>
              </a:rPr>
              <a:t>Contoh :</a:t>
            </a:r>
            <a:endParaRPr lang="en-US" sz="19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int jumlah=10, nData=3;</a:t>
            </a:r>
            <a:endParaRPr lang="en-US" sz="19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float rata;</a:t>
            </a:r>
            <a:endParaRPr lang="en-US" sz="19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cout&lt;&lt;(jumlah / nData);</a:t>
            </a: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// hasil =  3</a:t>
            </a:r>
            <a:endParaRPr lang="en-US" sz="19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rata= float (jumlah) / nData;</a:t>
            </a: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	</a:t>
            </a: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// hasil = 3.333  (hasil bagi dikenakan casting dari int ke float)</a:t>
            </a:r>
            <a:endParaRPr lang="en-US" sz="19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900" b="0" i="1" strike="noStrike" spc="-1">
                <a:solidFill>
                  <a:srgbClr val="000000"/>
                </a:solidFill>
                <a:latin typeface="Calibri"/>
              </a:rPr>
              <a:t>cout&lt;&lt;rata;</a:t>
            </a:r>
            <a:endParaRPr lang="en-US" sz="19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I/O Stream Manipulator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933480" y="1949040"/>
          <a:ext cx="10072440" cy="405396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2354760"/>
                <a:gridCol w="7718039"/>
              </a:tblGrid>
              <a:tr h="37728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Manipulator</a:t>
                      </a:r>
                      <a:endParaRPr lang="en-US" sz="1500" b="0" strike="noStrike" spc="-1">
                        <a:latin typeface="Arial"/>
                      </a:endParaRPr>
                    </a:p>
                  </a:txBody>
                  <a:tcPr marL="66600" marR="666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Keterangan</a:t>
                      </a:r>
                      <a:endParaRPr lang="en-US" sz="1500" b="0" strike="noStrike" spc="-1">
                        <a:latin typeface="Arial"/>
                      </a:endParaRPr>
                    </a:p>
                  </a:txBody>
                  <a:tcPr marL="66600" marR="666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3676680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dec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hex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oct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endl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ends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flush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setbase(int n)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resetiosflags(long f)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setiosflags(long f)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setfill(int c)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setprecision(int n)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setw(int n)</a:t>
                      </a:r>
                      <a:endParaRPr lang="en-US" sz="1500" b="0" strike="noStrike" spc="-1">
                        <a:latin typeface="Arial"/>
                      </a:endParaRPr>
                    </a:p>
                  </a:txBody>
                  <a:tcPr marL="66600" marR="666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Mengkonversi menjadi bilangan desimal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Mengkonversi menjadi bilangan hexadesimal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Mengkonversi menjadi bilangan octal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Baris baru atau sama saja dengan \n dan flush stream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Menyisipkan null zero kedalam string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flush output stream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Mengkonversi ke base n (0 untuk desimal default, 8 untuk octal , 16 untuk hexadesimal)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Menghilangkan format dengan format flag yang terdapat pada tabel format flag)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setting format sesuai dengan tabel format flag.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setting isi dengan karakter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setting floating point dengan n presisi</a:t>
                      </a:r>
                      <a:endParaRPr lang="en-US" sz="15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5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setting lebar field</a:t>
                      </a:r>
                      <a:endParaRPr lang="en-US" sz="1500" b="0" strike="noStrike" spc="-1">
                        <a:latin typeface="Arial"/>
                      </a:endParaRPr>
                    </a:p>
                  </a:txBody>
                  <a:tcPr marL="66600" marR="666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Kelebihan Bahasa C dan C++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Bahasa C dan C++ tersedia hampir di semua jenis computer (PC, minikomputer dan mainframe).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Bahasa C dan C++ hanya menyediakan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sedikit kata-kata kunci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Kode bahasa C dan C++ sifatnya adalah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portable dan fleksibel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untuk semua jenis komputer. 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Aplikasi yang ditulis dengan bahasa C untuk suatu komputer tertentu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dapat digunakan di komputer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lain hanya dengan sedikit modifikasi.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Proses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executable program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bahasa C dan C++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lebih cepat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Format Flag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(resetiosflags &amp; setiosflags)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6" name="Table 3" hidden="0"/>
          <p:cNvGraphicFramePr>
            <a:graphicFrameLocks xmlns:a="http://schemas.openxmlformats.org/drawingml/2006/main"/>
          </p:cNvGraphicFramePr>
          <p:nvPr isPhoto="0" userDrawn="0"/>
        </p:nvGraphicFramePr>
        <p:xfrm>
          <a:off x="295560" y="1792800"/>
          <a:ext cx="11634480" cy="4605120"/>
        </p:xfrm>
        <a:graphic>
          <a:graphicData uri="http://schemas.openxmlformats.org/drawingml/2006/table">
            <a:tbl>
              <a:tblPr firstRow="0" firstCol="0" lastRow="0" lastCol="0" bandRow="0" bandCol="0"/>
              <a:tblGrid>
                <a:gridCol w="2363400"/>
                <a:gridCol w="9271440"/>
              </a:tblGrid>
              <a:tr h="444240"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Nama format flag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Keterangan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61240"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ios::left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ios::right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ios::scientific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ios::fixed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ios::dec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ios::hex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ios::oct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ios::uppercase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ios::showbase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ios::showpoint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Output rata kiri dengan setw()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Output rata kanan dengan setw()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Format output dengan notasi scientific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Format angka dengan desimal format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Format menjadi bilangan desimal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Format menjadi bilangan hexadesimal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Format menjadi bilangan oktal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Merubah semua hexadesimal dan notasi scientific menjadi huruf besar (contoh 1.22E+03)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Mencetak base prefix (0x untuk hexadesimal atau 0 untuk octal)</a:t>
                      </a:r>
                      <a:endParaRPr lang="en-US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50000"/>
                        </a:lnSpc>
                        <a:defRPr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Mencetak titik untuk menunjukkan presisi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 marL="68400" marR="68400">
                    <a:lnL w="12240" algn="ctr">
                      <a:solidFill>
                        <a:srgbClr val="000000"/>
                      </a:solidFill>
                    </a:lnL>
                    <a:lnR w="12240" algn="ctr">
                      <a:solidFill>
                        <a:srgbClr val="000000"/>
                      </a:solidFill>
                    </a:lnR>
                    <a:lnT w="12240" algn="ctr">
                      <a:solidFill>
                        <a:srgbClr val="000000"/>
                      </a:solidFill>
                    </a:lnT>
                    <a:lnB w="12240" algn="ctr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(Menampilkan Biner)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3" hidden="0"/>
          <p:cNvSpPr/>
          <p:nvPr isPhoto="0" userDrawn="0"/>
        </p:nvSpPr>
        <p:spPr bwMode="auto">
          <a:xfrm>
            <a:off x="838080" y="1825920"/>
            <a:ext cx="10888200" cy="435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#include &lt;iostream&gt;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#include &lt;bitset&gt;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using namespace std;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main(){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int a =10;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cout &lt;&lt; "a = " &lt;&lt; bitset&lt;6&gt;(a)  &lt;&lt; endl;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}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(I/O Manipulator)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753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#include &lt;iostream&gt;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int main(){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double pi = 3.141592654;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 Tampilan default: left justified, presisi 6.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cout &lt;&lt; pi &lt;&lt; endl;    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 Ubah dg precision 4, lebar field 12, isi dg #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cout.precision(4);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cout.width(12);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cout.fill('#');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cout &lt;&lt; pi &lt;&lt; endl;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 Ubah presisi ke 10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cout.precision(10);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cout &lt;&lt; pi &lt;&lt; endl;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return 0;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(iomanip)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753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#include &lt;iostream&gt; // basic_iostream manipulation untuk format I/O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#include &lt;iomanip&gt; // formatting manipulator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#include &lt;curses.h&gt; // console I/O (bisa juga dengan menggunakan conio.h)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using namespace std;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main(){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   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int num = 37;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   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double pi = 3.141592654;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   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cout &lt;&lt; "hex: " &lt;&lt; hex &lt;&lt; num &lt;&lt; endl;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   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cout &lt;&lt; "oct: " &lt;&lt; oct &lt;&lt; num &lt;&lt; endl;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   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cout &lt;&lt; "dec: " &lt;&lt; dec &lt;&lt; num &lt;&lt; endl;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   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cout &lt;&lt; setw(8) &lt;&lt; num &lt;&lt;endl;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   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cout &lt;&lt; setw(8) &lt;&lt; setfill(' ') &lt;&lt; num &lt;&lt; endl;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   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cout &lt;&lt; "Pi: " &lt;&lt; setprecision(10) &lt;&lt; pi &lt;&lt; endl;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Times New Roman"/>
              </a:rPr>
              <a:t>}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(Input - Output)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753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3" hidden="0"/>
          <p:cNvSpPr/>
          <p:nvPr isPhoto="0" userDrawn="0"/>
        </p:nvSpPr>
        <p:spPr bwMode="auto">
          <a:xfrm>
            <a:off x="838080" y="1825920"/>
            <a:ext cx="10888200" cy="435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/* Nama program : tulisInt.c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Nama        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 Aditya Pradana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NPM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 123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Tanggal buat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 11/08/2019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Deskripsi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 Contoh membaca dan menulis  nilai integer dgn bahasa C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******************************************************/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# include &lt;stdio.h&gt;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main() {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/* KAMUS */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int a;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/* ALGORITMA */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printf("Contoh baca dan tulis, ketik integer :");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scanf("%d",&amp;a);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printf("Nilai yang dibaca : %d \n",a);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  </a:t>
            </a: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return 0;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Contoh </a:t>
            </a:r>
            <a:r>
              <a:rPr lang="en-US" sz="3200" b="0" strike="noStrike" spc="-1">
                <a:solidFill>
                  <a:srgbClr val="FFFFFF"/>
                </a:solidFill>
                <a:latin typeface="Calibri Light"/>
                <a:ea typeface="Arial"/>
              </a:rPr>
              <a:t>(Input - Output)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753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3" hidden="0"/>
          <p:cNvSpPr/>
          <p:nvPr isPhoto="0" userDrawn="0"/>
        </p:nvSpPr>
        <p:spPr bwMode="auto">
          <a:xfrm>
            <a:off x="838080" y="1825920"/>
            <a:ext cx="10888200" cy="435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 Program Baca.cpp                                                    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 Deskripsi   : Contoh membaca dan menulis nilai integer dengan bahasa C++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//******************************************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# include &lt;iostream&gt;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using namespace std;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main() {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 KAMUS 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int a;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 ALGORITMA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cout &lt;&lt; "Contoh baca dan tulis, ketik integer :"; 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cin &gt;&gt;a;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     </a:t>
            </a: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cout &lt;&lt; "Nilai yang dibaca : " &lt;&lt; a;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defRPr/>
            </a:pPr>
            <a:r>
              <a:rPr lang="en-US" sz="24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Calibri Light"/>
                <a:ea typeface="Arial"/>
              </a:rPr>
              <a:t>Any Questions?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753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3" hidden="0"/>
          <p:cNvSpPr/>
          <p:nvPr isPhoto="0" userDrawn="0"/>
        </p:nvSpPr>
        <p:spPr bwMode="auto">
          <a:xfrm>
            <a:off x="838080" y="1825920"/>
            <a:ext cx="10888200" cy="435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" name="" descr="" hidden="0"/>
          <p:cNvPicPr/>
          <p:nvPr isPhoto="0" userDrawn="0"/>
        </p:nvPicPr>
        <p:blipFill>
          <a:blip r:embed="rId3"/>
          <a:stretch/>
        </p:blipFill>
        <p:spPr bwMode="auto">
          <a:xfrm>
            <a:off x="4106519" y="1825560"/>
            <a:ext cx="435096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Kelebihan Bahasa C dan C++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Dukungan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pustaka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 yang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banyak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.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C dan C++ adalah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bahasa yang terstruktur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.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C juga mengandung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feature-feature low-level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yang secara normal hanya tersedia pada Assembly atau bahasa mesin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Program yang ditulis dengan C dikompilasi menjadi program yang kecil dan dieksekusi dengan efisien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C++ Sudah mendukung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OOP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(</a:t>
            </a:r>
            <a:r>
              <a:rPr lang="en-US" sz="2800" b="0" i="1" strike="noStrike" spc="-1">
                <a:solidFill>
                  <a:srgbClr val="000000"/>
                </a:solidFill>
                <a:latin typeface="Arial"/>
                <a:ea typeface="Arial"/>
              </a:rPr>
              <a:t>Object Oriented Programming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).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C++ dapat membuat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aplikasi graphic processor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berkualitas tinggi.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Kekurangan Bahasa C dan C++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Banyaknya Operator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serta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fleksibilitas penulisan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 program kadang–kadang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membingungkan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 pemakai (Pemula).</a:t>
            </a:r>
            <a:endParaRPr lang="en-US" sz="28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Bagi pemula pada umumnya akan </a:t>
            </a:r>
            <a:r>
              <a:rPr lang="en-US" sz="2800" b="1" strike="noStrike" spc="-1">
                <a:solidFill>
                  <a:srgbClr val="000000"/>
                </a:solidFill>
                <a:latin typeface="Arial"/>
                <a:ea typeface="Arial"/>
              </a:rPr>
              <a:t>kesulitan menggunakan pointer </a:t>
            </a: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dan penerapan konsep OOP. 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Susunan Penulisan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/*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Nama program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 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Nama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 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NPM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Tanggal buat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 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Deskripsi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: 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*/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 deklarasi header file / Preprocessor directive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// deklarasi fungsi / void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main() {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/* KAMUS / DEKLARASI */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/* ALGORITMA  / DESKRIPSI */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Courier New"/>
                <a:ea typeface="Times New Roman"/>
              </a:rPr>
              <a:t>}</a:t>
            </a: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Komentar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8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Komentar adalah catatan yang ditulis pada kode dengan tujuan sebagai bahan dokumentasi. </a:t>
            </a:r>
            <a:endParaRPr lang="en-US" sz="2600" b="0" strike="noStrike" spc="-1">
              <a:latin typeface="Arial"/>
            </a:endParaRPr>
          </a:p>
          <a:p>
            <a:pPr marL="228600" indent="-227880">
              <a:lnSpc>
                <a:spcPct val="8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Teks tersebut bukan bagian dari program dan tidak mempengaruhi jalannya program.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spcBef>
                <a:spcPts val="1001"/>
              </a:spcBef>
              <a:defRPr/>
            </a:pPr>
            <a:endParaRPr lang="en-US" sz="2600" b="0" strike="noStrike" spc="-1">
              <a:latin typeface="Arial"/>
            </a:endParaRPr>
          </a:p>
          <a:p>
            <a:pPr marL="228600" indent="-227880">
              <a:lnSpc>
                <a:spcPct val="8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Ada 2 jenis komentar dalam C++ yaitu: </a:t>
            </a:r>
            <a:endParaRPr lang="en-US" sz="2600" b="0" strike="noStrike" spc="-1">
              <a:latin typeface="Arial"/>
            </a:endParaRPr>
          </a:p>
          <a:p>
            <a:pPr marL="685800" lvl="1" indent="-227880">
              <a:lnSpc>
                <a:spcPct val="8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C++ style komentar satu baris (in line comment) 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spcBef>
                <a:spcPts val="1001"/>
              </a:spcBef>
              <a:defRPr/>
            </a:pPr>
            <a:r>
              <a:rPr lang="en-US" sz="2600" b="1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Awalan    :   //  komentar</a:t>
            </a:r>
            <a:endParaRPr lang="en-US" sz="2600" b="0" strike="noStrike" spc="-1">
              <a:latin typeface="Arial"/>
            </a:endParaRPr>
          </a:p>
          <a:p>
            <a:pPr marL="685800" lvl="1" indent="-227880">
              <a:lnSpc>
                <a:spcPct val="8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C style beberapa baris  (block comment)</a:t>
            </a:r>
            <a:endParaRPr lang="en-US" sz="2600" b="0" strike="noStrike" spc="-1">
              <a:latin typeface="Arial"/>
            </a:endParaRPr>
          </a:p>
          <a:p>
            <a:pPr>
              <a:lnSpc>
                <a:spcPct val="80000"/>
              </a:lnSpc>
              <a:spcBef>
                <a:spcPts val="1001"/>
              </a:spcBef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	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Pasangan  :  /* komentar  */</a:t>
            </a: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 anchor="ctr"/>
          <a:p>
            <a:pPr>
              <a:lnSpc>
                <a:spcPct val="90000"/>
              </a:lnSpc>
              <a:defRPr/>
            </a:pPr>
            <a:r>
              <a:rPr lang="en-US" sz="4400" b="0" strike="noStrike" spc="-1">
                <a:solidFill>
                  <a:srgbClr val="FFFFFF"/>
                </a:solidFill>
                <a:latin typeface="Arial"/>
                <a:ea typeface="Arial"/>
              </a:rPr>
              <a:t>Preprocessor Directive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5" name="CustomShape 2" hidden="0"/>
          <p:cNvSpPr/>
          <p:nvPr isPhoto="0" userDrawn="0"/>
        </p:nvSpPr>
        <p:spPr bwMode="auto"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tIns="45000" rIns="90000" bIns="45000"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i="1" strike="noStrike" spc="-1">
                <a:solidFill>
                  <a:srgbClr val="000000"/>
                </a:solidFill>
                <a:latin typeface="Arial"/>
                <a:ea typeface="Arial"/>
              </a:rPr>
              <a:t>Preprocessor directives </a:t>
            </a: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diawali dengan  #include  dan diikuti dengan nama header file (library file) </a:t>
            </a:r>
            <a:endParaRPr lang="en-US" sz="2600" b="0" strike="noStrike" spc="-1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Contoh :</a:t>
            </a:r>
            <a:endParaRPr lang="en-US" sz="2600" b="0" strike="noStrike" spc="-1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#include &lt;iostream&gt;</a:t>
            </a:r>
            <a:endParaRPr lang="en-US" sz="2600" b="0" strike="noStrike" spc="-1">
              <a:latin typeface="Arial"/>
            </a:endParaRPr>
          </a:p>
          <a:p>
            <a:pPr marL="399960">
              <a:lnSpc>
                <a:spcPct val="90000"/>
              </a:lnSpc>
              <a:spcBef>
                <a:spcPts val="499"/>
              </a:spcBef>
              <a:defRPr/>
            </a:pPr>
            <a:r>
              <a:rPr lang="en-US" sz="2600" b="0" strike="noStrike" spc="-1">
                <a:solidFill>
                  <a:srgbClr val="000000"/>
                </a:solidFill>
                <a:latin typeface="Arial"/>
                <a:ea typeface="Arial"/>
              </a:rPr>
              <a:t>#include &lt;conio&gt; // atau &lt;curses&gt;</a:t>
            </a: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ONLYOFFICE/5.5.1.78</Application>
  <DocSecurity>0</DocSecurity>
  <PresentationFormat/>
  <Paragraphs>0</Paragraphs>
  <Slides>46</Slides>
  <Notes>46</Notes>
  <HiddenSlides>0</HiddenSlides>
  <MMClips>2</MMClips>
  <ScaleCrop>0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46</vt:i4>
      </vt:variant>
    </vt:vector>
  </HeadingPairs>
  <TitlesOfParts>
    <vt:vector size="48" baseType="lpstr">
      <vt:lpstr>Theme 1</vt:lpstr>
      <vt:lpstr>Theme 2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>en-US</dc:language>
  <cp:lastModifiedBy/>
  <cp:revision>16</cp:revision>
  <dcterms:created xsi:type="dcterms:W3CDTF">2012-12-03T06:56:55Z</dcterms:created>
  <dcterms:modified xsi:type="dcterms:W3CDTF">2020-09-24T03:53:33Z</dcterms:modified>
  <cp:category/>
  <cp:contentStatus/>
  <cp:version/>
</cp:coreProperties>
</file>